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28.12.2022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59" y="205931"/>
            <a:ext cx="8229480" cy="8570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ctr"/>
          <a:lstStyle/>
          <a:p>
            <a:pPr lvl="0"/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59" y="1199872"/>
            <a:ext cx="8229480" cy="3394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t"/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59" y="4767350"/>
            <a:ext cx="2133878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28.12.2022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607" y="4767350"/>
            <a:ext cx="2894786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2863" y="4767350"/>
            <a:ext cx="2133878" cy="273780"/>
          </a:xfrm>
          <a:prstGeom prst="rect">
            <a:avLst/>
          </a:prstGeom>
        </p:spPr>
        <p:txBody>
          <a:bodyPr vert="horz" wrap="square" lIns="91426" tIns="45712" rIns="91426" bIns="45712" anchor="ctr"/>
          <a:lstStyle>
            <a:defPPr/>
            <a:lvl1pPr lvl="0"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/>
      <a:lvl1pPr lvl="0" algn="ctr"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lvl="1" algn="ctr">
        <a:defRPr sz="4400">
          <a:solidFill>
            <a:schemeClr val="tx1"/>
          </a:solidFill>
          <a:latin typeface="Calibri"/>
          <a:ea typeface="Calibri"/>
          <a:cs typeface="Calibri"/>
        </a:defRPr>
      </a:lvl2pPr>
      <a:lvl3pPr lvl="2" algn="ctr">
        <a:defRPr sz="4400">
          <a:solidFill>
            <a:schemeClr val="tx1"/>
          </a:solidFill>
          <a:latin typeface="Calibri"/>
          <a:ea typeface="Calibri"/>
          <a:cs typeface="Calibri"/>
        </a:defRPr>
      </a:lvl3pPr>
      <a:lvl4pPr lvl="3" algn="ctr">
        <a:defRPr sz="4400">
          <a:solidFill>
            <a:schemeClr val="tx1"/>
          </a:solidFill>
          <a:latin typeface="Calibri"/>
          <a:ea typeface="Calibri"/>
          <a:cs typeface="Calibri"/>
        </a:defRPr>
      </a:lvl4pPr>
      <a:lvl5pPr lvl="4" algn="ctr">
        <a:defRPr sz="4400">
          <a:solidFill>
            <a:schemeClr val="tx1"/>
          </a:solidFill>
          <a:latin typeface="Calibri"/>
          <a:ea typeface="Calibri"/>
          <a:cs typeface="Calibri"/>
        </a:defRPr>
      </a:lvl5pPr>
      <a:lvl6pPr marL="342900" lvl="5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6pPr>
      <a:lvl7pPr marL="685800" lvl="6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7pPr>
      <a:lvl8pPr marL="1028700" lvl="7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8pPr>
      <a:lvl9pPr marL="1371600" lvl="8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9pPr>
    </p:titleStyle>
    <p:bodyStyle>
      <a:defPPr/>
      <a:lvl1pPr marL="341710" lvl="0" indent="-34171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60" lvl="1" indent="-28456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1810" lvl="2" indent="-227409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99010" lvl="3" indent="-227409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6210" lvl="4" indent="-227409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37" lvl="5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726" lvl="6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8915" lvl="7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103" lvl="8" indent="-228593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/>
          <p:nvPr/>
        </p:nvPicPr>
        <p:blipFill>
          <a:blip r:embed="rId2"/>
          <a:stretch/>
        </p:blipFill>
        <p:spPr>
          <a:xfrm>
            <a:off x="5989391" y="2559889"/>
            <a:ext cx="2898430" cy="1710154"/>
          </a:xfrm>
          <a:prstGeom prst="rect">
            <a:avLst/>
          </a:prstGeom>
        </p:spPr>
      </p:pic>
      <p:pic>
        <p:nvPicPr>
          <p:cNvPr id="80" name="Shape 80"/>
          <p:cNvPicPr/>
          <p:nvPr/>
        </p:nvPicPr>
        <p:blipFill>
          <a:blip r:embed="rId3"/>
          <a:stretch/>
        </p:blipFill>
        <p:spPr>
          <a:xfrm>
            <a:off x="1799412" y="120652"/>
            <a:ext cx="5323452" cy="5055451"/>
          </a:xfrm>
          <a:prstGeom prst="rect">
            <a:avLst/>
          </a:prstGeom>
        </p:spPr>
      </p:pic>
      <p:pic>
        <p:nvPicPr>
          <p:cNvPr id="82" name="Shape 82"/>
          <p:cNvPicPr/>
          <p:nvPr/>
        </p:nvPicPr>
        <p:blipFill>
          <a:blip r:embed="rId4" cstate="print"/>
          <a:stretch/>
        </p:blipFill>
        <p:spPr>
          <a:xfrm>
            <a:off x="5657270" y="808370"/>
            <a:ext cx="2984069" cy="1751519"/>
          </a:xfrm>
          <a:prstGeom prst="rect">
            <a:avLst/>
          </a:prstGeom>
        </p:spPr>
      </p:pic>
      <p:sp>
        <p:nvSpPr>
          <p:cNvPr id="83" name="Shape 83"/>
          <p:cNvSpPr/>
          <p:nvPr/>
        </p:nvSpPr>
        <p:spPr>
          <a:xfrm>
            <a:off x="4626013" y="627984"/>
            <a:ext cx="4061425" cy="2640685"/>
          </a:xfrm>
          <a:prstGeom prst="rect">
            <a:avLst/>
          </a:prstGeom>
          <a:noFill/>
          <a:ln>
            <a:noFill/>
          </a:ln>
        </p:spPr>
        <p:txBody>
          <a:bodyPr lIns="68571" tIns="34285" rIns="68571" bIns="34285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21674" y="1275906"/>
            <a:ext cx="4061425" cy="2478704"/>
          </a:xfrm>
          <a:prstGeom prst="rect">
            <a:avLst/>
          </a:prstGeom>
          <a:noFill/>
          <a:ln>
            <a:noFill/>
          </a:ln>
        </p:spPr>
        <p:txBody>
          <a:bodyPr lIns="68571" tIns="34285" rIns="68571" bIns="34285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896078" y="2193796"/>
            <a:ext cx="3913500" cy="764930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/>
            </a:r>
            <a:br>
              <a:rPr sz="1500">
                <a:solidFill>
                  <a:srgbClr val="002060"/>
                </a:solidFill>
              </a:rPr>
            </a:br>
            <a:r>
              <a:rPr sz="15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6" name="Shape 86"/>
          <p:cNvSpPr/>
          <p:nvPr/>
        </p:nvSpPr>
        <p:spPr>
          <a:xfrm>
            <a:off x="0" y="-1"/>
            <a:ext cx="9144000" cy="739407"/>
          </a:xfrm>
          <a:prstGeom prst="rect">
            <a:avLst/>
          </a:prstGeom>
          <a:blipFill>
            <a:blip r:embed="rId5"/>
            <a:stretch/>
          </a:blipFill>
          <a:ln w="9525">
            <a:noFill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sz="14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Работа с обучающимися и  родителями, </a:t>
            </a:r>
          </a:p>
          <a:p>
            <a:pPr algn="ctr"/>
            <a:r>
              <a:rPr sz="14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направленная на недопущение чрезвычайных происшествий с участием детей</a:t>
            </a:r>
          </a:p>
          <a:p>
            <a:pPr algn="ctr"/>
            <a:endParaRPr sz="140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-247306" y="355103"/>
            <a:ext cx="9144000" cy="463831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algn="ctr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endParaRPr sz="1500" b="1" i="1">
              <a:solidFill>
                <a:srgbClr val="002060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921798" y="1010508"/>
            <a:ext cx="3441739" cy="267829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безопасность дорожного движения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883575" y="1687910"/>
            <a:ext cx="2325053" cy="267829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пожарная безопасность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821959" y="4056244"/>
            <a:ext cx="3007125" cy="375816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доведение порядка  действий при получении сигналов оповещения до населения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821959" y="3206559"/>
            <a:ext cx="2957952" cy="321397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правила обращения с пиротехническими изделиями</a:t>
            </a:r>
          </a:p>
        </p:txBody>
      </p:sp>
      <p:pic>
        <p:nvPicPr>
          <p:cNvPr id="93" name="Shape 93"/>
          <p:cNvPicPr/>
          <p:nvPr/>
        </p:nvPicPr>
        <p:blipFill>
          <a:blip r:embed="rId6"/>
          <a:stretch/>
        </p:blipFill>
        <p:spPr>
          <a:xfrm>
            <a:off x="293680" y="3147498"/>
            <a:ext cx="476050" cy="355809"/>
          </a:xfrm>
          <a:prstGeom prst="rect">
            <a:avLst/>
          </a:prstGeom>
        </p:spPr>
      </p:pic>
      <p:pic>
        <p:nvPicPr>
          <p:cNvPr id="95" name="Shape 95"/>
          <p:cNvPicPr/>
          <p:nvPr/>
        </p:nvPicPr>
        <p:blipFill>
          <a:blip r:embed="rId7"/>
          <a:stretch/>
        </p:blipFill>
        <p:spPr>
          <a:xfrm>
            <a:off x="315569" y="1572901"/>
            <a:ext cx="459224" cy="459057"/>
          </a:xfrm>
          <a:prstGeom prst="rect">
            <a:avLst/>
          </a:prstGeom>
        </p:spPr>
      </p:pic>
      <p:pic>
        <p:nvPicPr>
          <p:cNvPr id="97" name="Shape 97"/>
          <p:cNvPicPr/>
          <p:nvPr/>
        </p:nvPicPr>
        <p:blipFill>
          <a:blip r:embed="rId8"/>
          <a:stretch/>
        </p:blipFill>
        <p:spPr>
          <a:xfrm>
            <a:off x="355973" y="907622"/>
            <a:ext cx="384191" cy="342208"/>
          </a:xfrm>
          <a:prstGeom prst="rect">
            <a:avLst/>
          </a:prstGeom>
        </p:spPr>
      </p:pic>
      <p:pic>
        <p:nvPicPr>
          <p:cNvPr id="99" name="Shape 99"/>
          <p:cNvPicPr/>
          <p:nvPr/>
        </p:nvPicPr>
        <p:blipFill>
          <a:blip r:embed="rId9" cstate="print"/>
          <a:stretch/>
        </p:blipFill>
        <p:spPr>
          <a:xfrm>
            <a:off x="3707250" y="1532349"/>
            <a:ext cx="2626192" cy="18894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0" name="Shape 100"/>
          <p:cNvSpPr txBox="1"/>
          <p:nvPr/>
        </p:nvSpPr>
        <p:spPr>
          <a:xfrm>
            <a:off x="3731411" y="4252445"/>
            <a:ext cx="5190864" cy="422350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algn="ctr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rgbClr val="002060"/>
                </a:solidFill>
              </a:rPr>
              <a:t>Инструктажи с обучающимися с подписью в журналах установленного образца</a:t>
            </a:r>
          </a:p>
          <a:p>
            <a:pPr algn="ctr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endParaRPr sz="1500">
              <a:solidFill>
                <a:srgbClr val="00206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808462" y="3596920"/>
            <a:ext cx="3776590" cy="321397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правила соблюдения эпидемиологической безопасности 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857385" y="2040269"/>
            <a:ext cx="2325054" cy="267829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электробезопасность</a:t>
            </a:r>
          </a:p>
        </p:txBody>
      </p:sp>
      <p:pic>
        <p:nvPicPr>
          <p:cNvPr id="104" name="Shape 104"/>
          <p:cNvPicPr/>
          <p:nvPr/>
        </p:nvPicPr>
        <p:blipFill>
          <a:blip r:embed="rId10"/>
          <a:stretch/>
        </p:blipFill>
        <p:spPr>
          <a:xfrm flipH="1">
            <a:off x="307131" y="1950778"/>
            <a:ext cx="462600" cy="462433"/>
          </a:xfrm>
          <a:prstGeom prst="rect">
            <a:avLst/>
          </a:prstGeom>
        </p:spPr>
      </p:pic>
      <p:pic>
        <p:nvPicPr>
          <p:cNvPr id="106" name="Shape 106"/>
          <p:cNvPicPr/>
          <p:nvPr/>
        </p:nvPicPr>
        <p:blipFill>
          <a:blip r:embed="rId11"/>
          <a:stretch/>
        </p:blipFill>
        <p:spPr>
          <a:xfrm>
            <a:off x="341312" y="3542616"/>
            <a:ext cx="345249" cy="343389"/>
          </a:xfrm>
          <a:prstGeom prst="rect">
            <a:avLst/>
          </a:prstGeom>
        </p:spPr>
      </p:pic>
      <p:sp>
        <p:nvSpPr>
          <p:cNvPr id="107" name="Shape 107"/>
          <p:cNvSpPr txBox="1"/>
          <p:nvPr/>
        </p:nvSpPr>
        <p:spPr>
          <a:xfrm>
            <a:off x="829989" y="4510719"/>
            <a:ext cx="3776590" cy="321397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мероприятия по ГО и ЧС</a:t>
            </a:r>
          </a:p>
        </p:txBody>
      </p:sp>
      <p:pic>
        <p:nvPicPr>
          <p:cNvPr id="109" name="Shape 109"/>
          <p:cNvPicPr/>
          <p:nvPr/>
        </p:nvPicPr>
        <p:blipFill>
          <a:blip r:embed="rId12"/>
          <a:stretch/>
        </p:blipFill>
        <p:spPr>
          <a:xfrm>
            <a:off x="336076" y="4479671"/>
            <a:ext cx="358600" cy="356091"/>
          </a:xfrm>
          <a:prstGeom prst="rect">
            <a:avLst/>
          </a:prstGeom>
        </p:spPr>
      </p:pic>
      <p:pic>
        <p:nvPicPr>
          <p:cNvPr id="111" name="Shape 111"/>
          <p:cNvPicPr/>
          <p:nvPr/>
        </p:nvPicPr>
        <p:blipFill>
          <a:blip r:embed="rId13"/>
          <a:stretch/>
        </p:blipFill>
        <p:spPr>
          <a:xfrm>
            <a:off x="319531" y="4005693"/>
            <a:ext cx="407147" cy="353738"/>
          </a:xfrm>
          <a:prstGeom prst="rect">
            <a:avLst/>
          </a:prstGeom>
        </p:spPr>
      </p:pic>
      <p:pic>
        <p:nvPicPr>
          <p:cNvPr id="113" name="Shape 113"/>
          <p:cNvPicPr/>
          <p:nvPr/>
        </p:nvPicPr>
        <p:blipFill>
          <a:blip r:embed="rId14"/>
          <a:stretch/>
        </p:blipFill>
        <p:spPr>
          <a:xfrm>
            <a:off x="381666" y="2752104"/>
            <a:ext cx="313009" cy="356086"/>
          </a:xfrm>
          <a:prstGeom prst="rect">
            <a:avLst/>
          </a:prstGeom>
        </p:spPr>
      </p:pic>
      <p:sp>
        <p:nvSpPr>
          <p:cNvPr id="114" name="Shape 114"/>
          <p:cNvSpPr txBox="1"/>
          <p:nvPr/>
        </p:nvSpPr>
        <p:spPr>
          <a:xfrm>
            <a:off x="829989" y="2813287"/>
            <a:ext cx="2432225" cy="267829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правила поведения на водоемах зимой</a:t>
            </a:r>
          </a:p>
        </p:txBody>
      </p:sp>
      <p:pic>
        <p:nvPicPr>
          <p:cNvPr id="116" name="Shape 116"/>
          <p:cNvPicPr/>
          <p:nvPr/>
        </p:nvPicPr>
        <p:blipFill>
          <a:blip r:embed="rId15"/>
          <a:stretch/>
        </p:blipFill>
        <p:spPr>
          <a:xfrm>
            <a:off x="352731" y="2365969"/>
            <a:ext cx="341945" cy="362238"/>
          </a:xfrm>
          <a:prstGeom prst="rect">
            <a:avLst/>
          </a:prstGeom>
        </p:spPr>
      </p:pic>
      <p:sp>
        <p:nvSpPr>
          <p:cNvPr id="117" name="Shape 117"/>
          <p:cNvSpPr txBox="1"/>
          <p:nvPr/>
        </p:nvSpPr>
        <p:spPr>
          <a:xfrm>
            <a:off x="829989" y="2371918"/>
            <a:ext cx="3365991" cy="321397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правила поведения в общественных местах</a:t>
            </a:r>
          </a:p>
        </p:txBody>
      </p:sp>
      <p:pic>
        <p:nvPicPr>
          <p:cNvPr id="119" name="Shape 119"/>
          <p:cNvPicPr/>
          <p:nvPr/>
        </p:nvPicPr>
        <p:blipFill>
          <a:blip r:embed="rId16"/>
          <a:stretch/>
        </p:blipFill>
        <p:spPr>
          <a:xfrm>
            <a:off x="361868" y="1252659"/>
            <a:ext cx="378296" cy="369311"/>
          </a:xfrm>
          <a:prstGeom prst="rect">
            <a:avLst/>
          </a:prstGeom>
        </p:spPr>
      </p:pic>
      <p:sp>
        <p:nvSpPr>
          <p:cNvPr id="120" name="Shape 120"/>
          <p:cNvSpPr txBox="1"/>
          <p:nvPr/>
        </p:nvSpPr>
        <p:spPr>
          <a:xfrm>
            <a:off x="933231" y="1332492"/>
            <a:ext cx="3817051" cy="267829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500">
                <a:solidFill>
                  <a:srgbClr val="002060"/>
                </a:solidFill>
              </a:rPr>
              <a:t>безопасность на железнодорожных путях 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659306" y="4663816"/>
            <a:ext cx="5190864" cy="422350"/>
          </a:xfrm>
          <a:prstGeom prst="rect">
            <a:avLst/>
          </a:prstGeom>
        </p:spPr>
        <p:txBody>
          <a:bodyPr lIns="68571" tIns="34285" rIns="68571" bIns="34285" anchor="ctr"/>
          <a:lstStyle>
            <a:defPPr/>
            <a:lvl1pPr lvl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742950" lvl="1" indent="-28575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lvl="2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lvl="3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lvl="4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514600" lvl="5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971800" lvl="6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429000" lvl="7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886200" lvl="8" indent="-2286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algn="ctr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rgbClr val="002060"/>
                </a:solidFill>
              </a:rPr>
              <a:t>Рассылка памяток о предупреждении чрезвычайных ситуаций с детьми через родительские чаты </a:t>
            </a:r>
          </a:p>
          <a:p>
            <a:pPr algn="ctr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endParaRPr sz="15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77</Words>
  <Application>Microsoft Office PowerPoint</Application>
  <DocSecurity>0</DocSecurity>
  <PresentationFormat>Экран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и инструктажи</dc:title>
  <dc:creator>GI</dc:creator>
  <dc:description/>
  <cp:lastModifiedBy>GI</cp:lastModifiedBy>
  <cp:revision>1</cp:revision>
  <dcterms:created xsi:type="dcterms:W3CDTF">2022-12-29T10:45:46Z</dcterms:created>
  <dcterms:modified xsi:type="dcterms:W3CDTF">2022-12-29T10:45:47Z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памятки и инструктажи</vt:lpwstr>
  </property>
  <property fmtid="{D5CDD505-2E9C-101B-9397-08002B2CF9AE}" pid="3" name="SlideDescription">
    <vt:lpwstr/>
  </property>
</Properties>
</file>