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3"/>
    <p:sldId id="257" r:id="rId4"/>
    <p:sldId id="264" r:id="rId5"/>
    <p:sldId id="259" r:id="rId6"/>
    <p:sldId id="258" r:id="rId8"/>
    <p:sldId id="262" r:id="rId9"/>
    <p:sldId id="260" r:id="rId10"/>
    <p:sldId id="261" r:id="rId11"/>
    <p:sldId id="277" r:id="rId12"/>
    <p:sldId id="278" r:id="rId13"/>
    <p:sldId id="289" r:id="rId14"/>
    <p:sldId id="301" r:id="rId15"/>
    <p:sldId id="290" r:id="rId16"/>
    <p:sldId id="304" r:id="rId17"/>
    <p:sldId id="302" r:id="rId18"/>
    <p:sldId id="270" r:id="rId19"/>
    <p:sldId id="271" r:id="rId20"/>
    <p:sldId id="272" r:id="rId21"/>
    <p:sldId id="274" r:id="rId22"/>
    <p:sldId id="275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62" autoAdjust="0"/>
  </p:normalViewPr>
  <p:slideViewPr>
    <p:cSldViewPr>
      <p:cViewPr varScale="1">
        <p:scale>
          <a:sx n="59" d="100"/>
          <a:sy n="59" d="100"/>
        </p:scale>
        <p:origin x="-1374" y="-90"/>
      </p:cViewPr>
      <p:guideLst>
        <p:guide orient="horz" pos="21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B2FE4-71D1-4685-B324-FD3424A6ECC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71635"/>
          </a:xfrm>
        </p:spPr>
        <p:txBody>
          <a:bodyPr/>
          <a:lstStyle/>
          <a:p>
            <a:r>
              <a:rPr lang="ru-RU" dirty="0" smtClean="0"/>
              <a:t>Педсовет 27.08.19.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Анализ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учебно-методической работы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за </a:t>
            </a:r>
            <a:r>
              <a:rPr lang="ru-RU" b="1" dirty="0" smtClean="0">
                <a:solidFill>
                  <a:srgbClr val="002060"/>
                </a:solidFill>
              </a:rPr>
              <a:t>2019-2020 учебный </a:t>
            </a:r>
            <a:r>
              <a:rPr lang="ru-RU" b="1" dirty="0">
                <a:solidFill>
                  <a:srgbClr val="002060"/>
                </a:solidFill>
              </a:rPr>
              <a:t>год.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360" y="189230"/>
            <a:ext cx="8229600" cy="1390650"/>
          </a:xfrm>
        </p:spPr>
        <p:txBody>
          <a:bodyPr>
            <a:noAutofit/>
          </a:bodyPr>
          <a:lstStyle/>
          <a:p>
            <a:br>
              <a:rPr lang="ru-RU" sz="4000" dirty="0">
                <a:latin typeface="Times New Roman" charset="0"/>
              </a:rPr>
            </a:br>
            <a:r>
              <a:rPr lang="ru-RU" sz="4000" dirty="0">
                <a:latin typeface="Times New Roman" charset="0"/>
              </a:rPr>
              <a:t>Мониторинг </a:t>
            </a:r>
            <a:br>
              <a:rPr lang="ru-RU" sz="4000" dirty="0">
                <a:latin typeface="Times New Roman" charset="0"/>
              </a:rPr>
            </a:br>
            <a:r>
              <a:rPr lang="ru-RU" sz="4000" dirty="0">
                <a:latin typeface="Times New Roman" charset="0"/>
              </a:rPr>
              <a:t>ВПР 5 класс</a:t>
            </a:r>
            <a:br>
              <a:rPr lang="ru-RU" sz="4000" dirty="0">
                <a:latin typeface="Times New Roman" charset="0"/>
              </a:rPr>
            </a:br>
            <a:endParaRPr lang="ru-RU" sz="4000" dirty="0">
              <a:latin typeface="Times New Roman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88490"/>
          <a:ext cx="8229600" cy="4421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35"/>
                <a:gridCol w="3138805"/>
                <a:gridCol w="965835"/>
                <a:gridCol w="991870"/>
                <a:gridCol w="874395"/>
                <a:gridCol w="834390"/>
                <a:gridCol w="966470"/>
              </a:tblGrid>
              <a:tr h="174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charset="0"/>
                          <a:ea typeface="Times New Roman"/>
                          <a:cs typeface="Times New Roman" charset="0"/>
                        </a:rPr>
                        <a:t>№</a:t>
                      </a:r>
                      <a:endParaRPr lang="ru-RU" sz="2800" dirty="0">
                        <a:latin typeface="Times New Roman" charset="0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 charset="0"/>
                        </a:rPr>
                        <a:t>Предметы</a:t>
                      </a:r>
                      <a:endParaRPr lang="ru-RU" sz="28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Ср. балл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«5»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charset="0"/>
                          <a:ea typeface="Times New Roman"/>
                        </a:rPr>
                        <a:t>«4»</a:t>
                      </a:r>
                      <a:endParaRPr lang="ru-RU" sz="28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«3»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charset="0"/>
                          <a:ea typeface="Times New Roman"/>
                        </a:rPr>
                        <a:t>«2»</a:t>
                      </a:r>
                      <a:endParaRPr lang="ru-RU" sz="28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682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Математика (11 )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3,1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Русский язык (12)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6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Биология (11)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691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История (13)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1445"/>
            <a:ext cx="8229600" cy="962660"/>
          </a:xfrm>
        </p:spPr>
        <p:txBody>
          <a:bodyPr>
            <a:normAutofit fontScale="90000"/>
          </a:bodyPr>
          <a:p>
            <a:r>
              <a:rPr lang="ru-RU" altLang="en-US"/>
              <a:t>Мониторинг </a:t>
            </a:r>
            <a:br>
              <a:rPr lang="ru-RU" altLang="en-US"/>
            </a:br>
            <a:r>
              <a:rPr lang="ru-RU" altLang="en-US"/>
              <a:t>ВПР 6 класс</a:t>
            </a:r>
            <a:endParaRPr lang="ru-RU" altLang="en-US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605" y="1340485"/>
          <a:ext cx="8229600" cy="530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35"/>
                <a:gridCol w="3138805"/>
                <a:gridCol w="965835"/>
                <a:gridCol w="991870"/>
                <a:gridCol w="874395"/>
                <a:gridCol w="834390"/>
                <a:gridCol w="966470"/>
              </a:tblGrid>
              <a:tr h="133667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charset="0"/>
                          <a:ea typeface="Times New Roman"/>
                          <a:cs typeface="Times New Roman" charset="0"/>
                        </a:rPr>
                        <a:t>№</a:t>
                      </a:r>
                      <a:endParaRPr lang="ru-RU" sz="2800" dirty="0">
                        <a:latin typeface="Times New Roman" charset="0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 charset="0"/>
                        </a:rPr>
                        <a:t>Предметы</a:t>
                      </a:r>
                      <a:endParaRPr lang="ru-RU" sz="28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Ср. балл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«5»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charset="0"/>
                          <a:ea typeface="Times New Roman"/>
                        </a:rPr>
                        <a:t>«4»</a:t>
                      </a:r>
                      <a:endParaRPr lang="ru-RU" sz="28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«3»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charset="0"/>
                          <a:ea typeface="Times New Roman"/>
                        </a:rPr>
                        <a:t>«2»</a:t>
                      </a:r>
                      <a:endParaRPr lang="ru-RU" sz="28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65849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Математика (11)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5849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Русский язык (11)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2,7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040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Биология (10)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51990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География (10)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Обществознание10 История (9)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3,2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3,1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030605"/>
          </a:xfrm>
        </p:spPr>
        <p:txBody>
          <a:bodyPr>
            <a:normAutofit fontScale="90000"/>
          </a:bodyPr>
          <a:p>
            <a:br>
              <a:rPr lang="ru-RU" altLang="en-US">
                <a:sym typeface="+mn-ea"/>
              </a:rPr>
            </a:br>
            <a:r>
              <a:rPr lang="ru-RU" altLang="en-US" sz="3600">
                <a:sym typeface="+mn-ea"/>
              </a:rPr>
              <a:t>Мониторинг </a:t>
            </a:r>
            <a:br>
              <a:rPr lang="ru-RU" altLang="en-US" sz="3600">
                <a:sym typeface="+mn-ea"/>
              </a:rPr>
            </a:br>
            <a:r>
              <a:rPr lang="ru-RU" altLang="en-US" sz="3600">
                <a:sym typeface="+mn-ea"/>
              </a:rPr>
              <a:t>ВПР 7 класс</a:t>
            </a:r>
            <a:endParaRPr lang="ru-RU" altLang="en-US" sz="3600"/>
          </a:p>
          <a:p>
            <a:endParaRPr lang="ru-RU" altLang="en-US" sz="360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70940"/>
          <a:ext cx="8229600" cy="491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35"/>
                <a:gridCol w="3138805"/>
                <a:gridCol w="965835"/>
                <a:gridCol w="991870"/>
                <a:gridCol w="874395"/>
                <a:gridCol w="834390"/>
                <a:gridCol w="966470"/>
              </a:tblGrid>
              <a:tr h="128333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charset="0"/>
                          <a:ea typeface="Times New Roman"/>
                          <a:cs typeface="Times New Roman" charset="0"/>
                        </a:rPr>
                        <a:t>№</a:t>
                      </a:r>
                      <a:endParaRPr lang="ru-RU" sz="2800" dirty="0">
                        <a:latin typeface="Times New Roman" charset="0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 charset="0"/>
                        </a:rPr>
                        <a:t>Предметы</a:t>
                      </a:r>
                      <a:endParaRPr lang="ru-RU" sz="28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Ср. балл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«5»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charset="0"/>
                          <a:ea typeface="Times New Roman"/>
                        </a:rPr>
                        <a:t>«4»</a:t>
                      </a:r>
                      <a:endParaRPr lang="ru-RU" sz="28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«3»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charset="0"/>
                          <a:ea typeface="Times New Roman"/>
                        </a:rPr>
                        <a:t>«2»</a:t>
                      </a:r>
                      <a:endParaRPr lang="ru-RU" sz="28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50228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Математика (12)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3,6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021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Русский язык (13)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752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Биология (12)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4,6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51990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География (10)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Обществознание13 История (13)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Физика (12)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2,9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3,2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2,9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Мониторинг </a:t>
            </a:r>
            <a:br>
              <a:rPr lang="ru-RU" altLang="en-US"/>
            </a:br>
            <a:r>
              <a:rPr lang="ru-RU" altLang="en-US"/>
              <a:t>ВПР 11 класс</a:t>
            </a:r>
            <a:endParaRPr lang="ru-RU" altLang="en-US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6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35"/>
                <a:gridCol w="3138805"/>
                <a:gridCol w="965835"/>
                <a:gridCol w="991870"/>
                <a:gridCol w="874395"/>
                <a:gridCol w="834390"/>
                <a:gridCol w="966470"/>
              </a:tblGrid>
              <a:tr h="174307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charset="0"/>
                          <a:ea typeface="Times New Roman"/>
                          <a:cs typeface="Times New Roman" charset="0"/>
                        </a:rPr>
                        <a:t>№</a:t>
                      </a:r>
                      <a:endParaRPr lang="ru-RU" sz="2800" dirty="0">
                        <a:latin typeface="Times New Roman" charset="0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 charset="0"/>
                        </a:rPr>
                        <a:t>Предметы</a:t>
                      </a:r>
                      <a:endParaRPr lang="ru-RU" sz="28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Ср. балл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«5»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charset="0"/>
                          <a:ea typeface="Times New Roman"/>
                        </a:rPr>
                        <a:t>«4»</a:t>
                      </a:r>
                      <a:endParaRPr lang="ru-RU" sz="28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«3»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charset="0"/>
                          <a:ea typeface="Times New Roman"/>
                        </a:rPr>
                        <a:t>«2»</a:t>
                      </a:r>
                      <a:endParaRPr lang="ru-RU" sz="28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202501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Обществознание 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Физика 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Биология 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Муниципальная контрольная работа в 1 классе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457200" y="1600835"/>
          <a:ext cx="8229600" cy="4388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215"/>
                <a:gridCol w="1202690"/>
                <a:gridCol w="1189990"/>
                <a:gridCol w="1345565"/>
                <a:gridCol w="3406140"/>
              </a:tblGrid>
              <a:tr h="138938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Кол-во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Писали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Кол-во баллов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кол-во учащихся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Уровень</a:t>
                      </a:r>
                      <a:endParaRPr lang="ru-RU" sz="2400"/>
                    </a:p>
                  </a:txBody>
                  <a:tcPr/>
                </a:tc>
              </a:tr>
              <a:tr h="96266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12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11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0-9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1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не достиг базового уровня</a:t>
                      </a:r>
                      <a:endParaRPr lang="ru-RU" sz="2400"/>
                    </a:p>
                  </a:txBody>
                  <a:tcPr/>
                </a:tc>
              </a:tr>
              <a:tr h="536575">
                <a:tc>
                  <a:txBody>
                    <a:bodyPr/>
                    <a:p>
                      <a:pPr>
                        <a:buNone/>
                      </a:pPr>
                      <a:endParaRPr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10-14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3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достиг базовый уровень</a:t>
                      </a:r>
                      <a:endParaRPr lang="ru-RU" sz="2400"/>
                    </a:p>
                  </a:txBody>
                  <a:tcPr/>
                </a:tc>
              </a:tr>
              <a:tr h="963295">
                <a:tc>
                  <a:txBody>
                    <a:bodyPr/>
                    <a:p>
                      <a:pPr>
                        <a:buNone/>
                      </a:pPr>
                      <a:endParaRPr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15-21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4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достиг повышенного уровня</a:t>
                      </a:r>
                      <a:endParaRPr lang="ru-RU" sz="2400"/>
                    </a:p>
                  </a:txBody>
                  <a:tcPr/>
                </a:tc>
              </a:tr>
              <a:tr h="536575">
                <a:tc>
                  <a:txBody>
                    <a:bodyPr/>
                    <a:p>
                      <a:pPr>
                        <a:buNone/>
                      </a:pPr>
                      <a:endParaRPr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22-30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3</a:t>
                      </a:r>
                      <a:endParaRPr lang="ru-RU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400"/>
                        <a:t>достиг высокого уровня</a:t>
                      </a:r>
                      <a:endParaRPr lang="ru-RU" sz="2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Муниципальная контрольная работа по математике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419100" y="1600835"/>
          <a:ext cx="8268335" cy="5107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170"/>
                <a:gridCol w="1148080"/>
                <a:gridCol w="2114550"/>
                <a:gridCol w="666750"/>
                <a:gridCol w="784225"/>
                <a:gridCol w="679450"/>
                <a:gridCol w="575310"/>
                <a:gridCol w="914400"/>
                <a:gridCol w="914400"/>
              </a:tblGrid>
              <a:tr h="94869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800"/>
                        <a:t>№</a:t>
                      </a:r>
                      <a:endParaRPr lang="ru-RU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800"/>
                        <a:t>Класс</a:t>
                      </a:r>
                      <a:endParaRPr lang="ru-RU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800"/>
                        <a:t>Писали</a:t>
                      </a:r>
                      <a:endParaRPr lang="ru-RU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800"/>
                        <a:t>5</a:t>
                      </a:r>
                      <a:endParaRPr lang="ru-RU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800"/>
                        <a:t>4</a:t>
                      </a:r>
                      <a:endParaRPr lang="ru-RU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800"/>
                        <a:t>3</a:t>
                      </a:r>
                      <a:endParaRPr lang="ru-RU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800"/>
                        <a:t>2</a:t>
                      </a:r>
                      <a:endParaRPr lang="ru-RU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800"/>
                        <a:t>% упев</a:t>
                      </a:r>
                      <a:endParaRPr lang="ru-RU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2800"/>
                        <a:t>% кач</a:t>
                      </a:r>
                      <a:endParaRPr lang="ru-RU" sz="2800"/>
                    </a:p>
                  </a:txBody>
                  <a:tcPr/>
                </a:tc>
              </a:tr>
              <a:tr h="204216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3600"/>
                        <a:t>1</a:t>
                      </a:r>
                      <a:endParaRPr lang="ru-RU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4400"/>
                        <a:t>2 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4400"/>
                        <a:t>15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4400"/>
                        <a:t>2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4400"/>
                        <a:t>6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4400"/>
                        <a:t>3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4400"/>
                        <a:t>4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4400"/>
                        <a:t>73</a:t>
                      </a:r>
                      <a:endParaRPr lang="ru-RU" sz="4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4400"/>
                        <a:t>53</a:t>
                      </a:r>
                      <a:endParaRPr lang="ru-RU" sz="4400"/>
                    </a:p>
                  </a:txBody>
                  <a:tcPr/>
                </a:tc>
              </a:tr>
              <a:tr h="211645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3600"/>
                        <a:t>2</a:t>
                      </a:r>
                      <a:endParaRPr lang="ru-RU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3600"/>
                        <a:t>3</a:t>
                      </a:r>
                      <a:endParaRPr lang="ru-RU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3600"/>
                        <a:t>19</a:t>
                      </a:r>
                      <a:endParaRPr lang="ru-RU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3600"/>
                        <a:t>3</a:t>
                      </a:r>
                      <a:endParaRPr lang="ru-RU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3600"/>
                        <a:t>10</a:t>
                      </a:r>
                      <a:endParaRPr lang="ru-RU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3600"/>
                        <a:t>3</a:t>
                      </a:r>
                      <a:endParaRPr lang="ru-RU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3600"/>
                        <a:t>3</a:t>
                      </a:r>
                      <a:endParaRPr lang="ru-RU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3600"/>
                        <a:t>84</a:t>
                      </a:r>
                      <a:endParaRPr lang="ru-RU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sz="3600"/>
                        <a:t>68</a:t>
                      </a:r>
                      <a:endParaRPr lang="ru-RU" sz="36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249680"/>
          </a:xfrm>
        </p:spPr>
        <p:txBody>
          <a:bodyPr>
            <a:noAutofit/>
          </a:bodyPr>
          <a:p>
            <a:br>
              <a:rPr lang="ru-RU" altLang="en-US" sz="2800"/>
            </a:br>
            <a:br>
              <a:rPr lang="ru-RU" altLang="en-US" sz="2800"/>
            </a:br>
            <a:br>
              <a:rPr lang="ru-RU" altLang="en-US" sz="2800"/>
            </a:br>
            <a:r>
              <a:rPr lang="ru-RU" altLang="en-US" sz="4000">
                <a:latin typeface="Times New Roman" charset="0"/>
              </a:rPr>
              <a:t>План </a:t>
            </a:r>
            <a:br>
              <a:rPr lang="ru-RU" altLang="en-US" sz="2800"/>
            </a:br>
            <a:br>
              <a:rPr lang="ru-RU" altLang="en-US" sz="2800"/>
            </a:br>
            <a:r>
              <a:rPr lang="ru-RU" altLang="en-US" sz="2800">
                <a:latin typeface="Times New Roman" charset="0"/>
              </a:rPr>
              <a:t>учебно-методической работы</a:t>
            </a:r>
            <a:br>
              <a:rPr lang="ru-RU" altLang="en-US" sz="2800">
                <a:latin typeface="Times New Roman" charset="0"/>
              </a:rPr>
            </a:br>
            <a:r>
              <a:rPr lang="ru-RU" altLang="en-US" sz="2800">
                <a:latin typeface="Times New Roman" charset="0"/>
              </a:rPr>
              <a:t>Муниципального казённого общеобразовательного учреждения</a:t>
            </a:r>
            <a:endParaRPr lang="ru-RU" altLang="en-US" sz="2800">
              <a:latin typeface="Times New Roman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2040890"/>
            <a:ext cx="8229600" cy="4086225"/>
          </a:xfrm>
        </p:spPr>
        <p:txBody>
          <a:bodyPr/>
          <a:p>
            <a:pPr marL="0" indent="0" algn="ctr">
              <a:buNone/>
            </a:pPr>
            <a:r>
              <a:rPr lang="ru-RU" altLang="en-US"/>
              <a:t> </a:t>
            </a:r>
            <a:endParaRPr lang="ru-RU" altLang="en-US"/>
          </a:p>
          <a:p>
            <a:pPr marL="0" indent="0" algn="ctr">
              <a:buNone/>
            </a:pPr>
            <a:r>
              <a:rPr lang="ru-RU" altLang="en-US">
                <a:latin typeface="Times New Roman" charset="0"/>
              </a:rPr>
              <a:t>«Александровская средняя школа»</a:t>
            </a:r>
            <a:endParaRPr lang="ru-RU" altLang="en-US">
              <a:latin typeface="Times New Roman" charset="0"/>
            </a:endParaRPr>
          </a:p>
          <a:p>
            <a:pPr marL="0" indent="0" algn="ctr">
              <a:buNone/>
            </a:pPr>
            <a:r>
              <a:rPr lang="ru-RU" altLang="en-US">
                <a:latin typeface="Times New Roman" charset="0"/>
              </a:rPr>
              <a:t>Жирновского муниципального района</a:t>
            </a:r>
            <a:endParaRPr lang="ru-RU" altLang="en-US">
              <a:latin typeface="Times New Roman" charset="0"/>
            </a:endParaRPr>
          </a:p>
          <a:p>
            <a:pPr marL="0" indent="0" algn="ctr">
              <a:buNone/>
            </a:pPr>
            <a:r>
              <a:rPr lang="ru-RU" altLang="en-US">
                <a:latin typeface="Times New Roman" charset="0"/>
              </a:rPr>
              <a:t>Волгоградской области</a:t>
            </a:r>
            <a:endParaRPr lang="ru-RU" altLang="en-US">
              <a:latin typeface="Times New Roman" charset="0"/>
            </a:endParaRPr>
          </a:p>
          <a:p>
            <a:pPr marL="0" indent="0" algn="ctr">
              <a:buNone/>
            </a:pPr>
            <a:r>
              <a:rPr lang="ru-RU" altLang="en-US">
                <a:latin typeface="Times New Roman" charset="0"/>
              </a:rPr>
              <a:t>на 2019-2020 учебный год</a:t>
            </a:r>
            <a:endParaRPr lang="ru-RU" alt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Тема школы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endParaRPr lang="ru-RU" altLang="en-US"/>
          </a:p>
          <a:p>
            <a:pPr marL="0" indent="0" algn="ctr">
              <a:buNone/>
            </a:pPr>
            <a:r>
              <a:rPr lang="ru-RU" altLang="en-US">
                <a:latin typeface="Times New Roman" charset="0"/>
              </a:rPr>
              <a:t>«Развитие проффесиональной компетенции учителя как основы повышения» качества преподавания и его эффективности в условиях ФГОС»</a:t>
            </a:r>
            <a:endParaRPr lang="ru-RU" alt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Цель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ru-RU" altLang="en-US" sz="3600"/>
              <a:t>Повышение эффективности и качества образовательного процесса. </a:t>
            </a:r>
            <a:endParaRPr lang="ru-RU" altLang="en-US"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Задачи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278890"/>
            <a:ext cx="8229600" cy="484759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ru-RU" altLang="en-US" sz="2400">
                <a:latin typeface="Times New Roman" charset="0"/>
              </a:rPr>
              <a:t>1.Продолжить работу по реализации ФГОС ООО.</a:t>
            </a:r>
            <a:endParaRPr lang="ru-RU" altLang="en-US" sz="2400">
              <a:latin typeface="Times New Roman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charset="0"/>
              </a:rPr>
              <a:t>2.Обеспечить индивидуализацию обучения с учётом способностей, интересов школьников:</a:t>
            </a:r>
            <a:endParaRPr lang="ru-RU" altLang="en-US" sz="2400">
              <a:latin typeface="Times New Roman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charset="0"/>
              </a:rPr>
              <a:t>3.Содействовать непрерывному образованию и развитию педагогов.</a:t>
            </a:r>
            <a:endParaRPr lang="ru-RU" altLang="en-US" sz="2400">
              <a:latin typeface="Times New Roman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charset="0"/>
              </a:rPr>
              <a:t>4.Повысить уровень комфортности и технологической оснащённости школы (согласно ФГОС).</a:t>
            </a:r>
            <a:endParaRPr lang="ru-RU" altLang="en-US" sz="2400">
              <a:latin typeface="Times New Roman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charset="0"/>
              </a:rPr>
              <a:t>5.Вести деятельность по сохранению и укреплению здоровья участников образовательных отношению их культуры здоровья.</a:t>
            </a:r>
            <a:endParaRPr lang="ru-RU" altLang="en-US" sz="2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Успеваемость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2018-2019 учебный год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200" b="1" dirty="0" smtClean="0"/>
              <a:t> МКОУ «Александровская СШ»              Андреевский филиал               </a:t>
            </a:r>
            <a:endParaRPr lang="ru-RU" sz="2200" dirty="0" smtClean="0"/>
          </a:p>
          <a:p>
            <a:pPr>
              <a:buNone/>
            </a:pPr>
            <a:r>
              <a:rPr lang="ru-RU" sz="2200" b="1" dirty="0" smtClean="0"/>
              <a:t>                                      </a:t>
            </a:r>
            <a:r>
              <a:rPr lang="ru-RU" sz="2200" b="1" dirty="0" err="1" smtClean="0"/>
              <a:t>усп</a:t>
            </a:r>
            <a:r>
              <a:rPr lang="ru-RU" sz="2200" b="1" dirty="0" smtClean="0"/>
              <a:t>.   </a:t>
            </a:r>
            <a:r>
              <a:rPr lang="ru-RU" sz="2200" b="1" dirty="0" err="1" smtClean="0"/>
              <a:t>кач</a:t>
            </a:r>
            <a:r>
              <a:rPr lang="ru-RU" sz="2200" b="1" dirty="0" smtClean="0"/>
              <a:t>.                                                  </a:t>
            </a:r>
            <a:r>
              <a:rPr lang="ru-RU" sz="2200" b="1" dirty="0" err="1" smtClean="0"/>
              <a:t>усп</a:t>
            </a:r>
            <a:r>
              <a:rPr lang="ru-RU" sz="2200" b="1" dirty="0" smtClean="0"/>
              <a:t>.       </a:t>
            </a:r>
            <a:r>
              <a:rPr lang="ru-RU" sz="2200" b="1" dirty="0" err="1" smtClean="0"/>
              <a:t>кач</a:t>
            </a:r>
            <a:r>
              <a:rPr lang="ru-RU" sz="2200" b="1" dirty="0" smtClean="0"/>
              <a:t>.                                                                            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Начальный блок:      95 %   58 %           Начальный блок:     93 %      33 %                         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Среднее звено:        100%   41 %           Среднее звено:       100  %     50 %    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Старшее звено:        100%   100 %                                                                                           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Итого:                            98 %   39 %           Итого:                        97%       37%       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 </a:t>
            </a:r>
            <a:endParaRPr lang="ru-RU" sz="2200" dirty="0" smtClean="0"/>
          </a:p>
          <a:p>
            <a:pPr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latin typeface="Times New Roman" charset="0"/>
              </a:rPr>
              <a:t>Направления плана</a:t>
            </a:r>
            <a:endParaRPr lang="ru-RU" altLang="en-US">
              <a:latin typeface="Times New Roman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ru-RU" altLang="en-US" sz="3600">
                <a:latin typeface="Times New Roman" charset="0"/>
              </a:rPr>
              <a:t>Тематика педагогических советов и родительских собраний 2019-20уч. год</a:t>
            </a:r>
            <a:endParaRPr lang="ru-RU" altLang="en-US" sz="3600">
              <a:latin typeface="Times New Roman" charset="0"/>
            </a:endParaRPr>
          </a:p>
          <a:p>
            <a:r>
              <a:rPr lang="ru-RU" altLang="en-US" sz="3600">
                <a:latin typeface="Times New Roman" charset="0"/>
              </a:rPr>
              <a:t>План работы по выполнению закона об образовании в части соблюдения прав и гарантий обучающихся на образование</a:t>
            </a:r>
            <a:endParaRPr lang="ru-RU" altLang="en-US" sz="3600">
              <a:latin typeface="Times New Roman" charset="0"/>
            </a:endParaRPr>
          </a:p>
          <a:p>
            <a:r>
              <a:rPr lang="ru-RU" altLang="en-US" sz="3600">
                <a:latin typeface="Times New Roman" charset="0"/>
              </a:rPr>
              <a:t>План совещаний при директоре.</a:t>
            </a:r>
            <a:endParaRPr lang="ru-RU" altLang="en-US" sz="3600">
              <a:latin typeface="Times New Roman" charset="0"/>
            </a:endParaRPr>
          </a:p>
          <a:p>
            <a:r>
              <a:rPr lang="ru-RU" altLang="en-US" sz="3600">
                <a:latin typeface="Times New Roman" charset="0"/>
              </a:rPr>
              <a:t>План работы управляющего совета </a:t>
            </a:r>
            <a:endParaRPr lang="ru-RU" altLang="en-US" sz="3600">
              <a:latin typeface="Times New Roman" charset="0"/>
            </a:endParaRPr>
          </a:p>
          <a:p>
            <a:endParaRPr lang="ru-RU" altLang="en-US" sz="36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Направления плана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ru-RU" altLang="en-US"/>
              <a:t>План работы по информатизации.</a:t>
            </a:r>
            <a:endParaRPr lang="ru-RU" altLang="en-US"/>
          </a:p>
          <a:p>
            <a:r>
              <a:rPr lang="ru-RU" altLang="en-US"/>
              <a:t>План работы по реализации ФГОС НОО и ФГОС ООО.</a:t>
            </a:r>
            <a:endParaRPr lang="ru-RU" altLang="en-US"/>
          </a:p>
          <a:p>
            <a:r>
              <a:rPr lang="ru-RU" altLang="en-US"/>
              <a:t>План работы по реализации преемственности между начальными, основным общим и средним образованием.</a:t>
            </a:r>
            <a:endParaRPr lang="ru-RU" altLang="en-US"/>
          </a:p>
          <a:p>
            <a:r>
              <a:rPr lang="ru-RU" altLang="en-US"/>
              <a:t>План работы со слабоуспевающими и неуспевающими обучающимися.</a:t>
            </a:r>
            <a:endParaRPr lang="ru-RU" altLang="en-US"/>
          </a:p>
          <a:p>
            <a:r>
              <a:rPr lang="ru-RU" altLang="en-US"/>
              <a:t>План подготовки к проведению ГИА</a:t>
            </a:r>
            <a:endParaRPr lang="ru-RU" altLang="en-US"/>
          </a:p>
          <a:p>
            <a:r>
              <a:rPr lang="ru-RU" altLang="en-US"/>
              <a:t>План воспитательной работы(Луценко И.А)</a:t>
            </a:r>
            <a:endParaRPr lang="ru-RU" altLang="en-US"/>
          </a:p>
          <a:p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Успеваемость (общая)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3600" b="1" dirty="0" smtClean="0"/>
              <a:t>                                       </a:t>
            </a:r>
            <a:r>
              <a:rPr lang="ru-RU" sz="3600" b="1" dirty="0" err="1" smtClean="0"/>
              <a:t>усп</a:t>
            </a:r>
            <a:r>
              <a:rPr lang="ru-RU" sz="3600" b="1" dirty="0" smtClean="0"/>
              <a:t>.       </a:t>
            </a:r>
            <a:r>
              <a:rPr lang="ru-RU" sz="3600" b="1" dirty="0" err="1" smtClean="0"/>
              <a:t>кач</a:t>
            </a:r>
            <a:r>
              <a:rPr lang="ru-RU" sz="3600" b="1" dirty="0" smtClean="0"/>
              <a:t>.   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Начальный блок:    93 %     52 %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Среднее звено:       100 %   53 %   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Старшее звено:      100%      100 %  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Итого:                       97 %        48 %  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 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Autofit/>
          </a:bodyPr>
          <a:lstStyle/>
          <a:p>
            <a:br>
              <a:rPr lang="ru-RU" sz="2800" b="1" dirty="0" smtClean="0"/>
            </a:br>
            <a:r>
              <a:rPr lang="ru-RU" sz="2800" b="1" dirty="0" smtClean="0"/>
              <a:t>Результаты </a:t>
            </a:r>
            <a:r>
              <a:rPr lang="ru-RU" sz="2800" b="1" dirty="0"/>
              <a:t>итоговой аттестации учащихся 9 класса </a:t>
            </a:r>
            <a:br>
              <a:rPr lang="ru-RU" sz="2800" dirty="0"/>
            </a:br>
            <a:r>
              <a:rPr lang="ru-RU" sz="2800" b="1" dirty="0"/>
              <a:t>за </a:t>
            </a:r>
            <a:r>
              <a:rPr lang="ru-RU" sz="2800" b="1" dirty="0" smtClean="0"/>
              <a:t>2018 </a:t>
            </a:r>
            <a:r>
              <a:rPr lang="ru-RU" sz="2800" b="1" dirty="0"/>
              <a:t>– </a:t>
            </a:r>
            <a:r>
              <a:rPr lang="ru-RU" sz="2800" b="1" dirty="0" smtClean="0"/>
              <a:t>2019 </a:t>
            </a:r>
            <a:r>
              <a:rPr lang="ru-RU" sz="2800" b="1" dirty="0"/>
              <a:t>учебный год.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5900" y="1125220"/>
          <a:ext cx="8715375" cy="5641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195"/>
                <a:gridCol w="608330"/>
                <a:gridCol w="648335"/>
                <a:gridCol w="1104265"/>
                <a:gridCol w="713740"/>
                <a:gridCol w="739140"/>
                <a:gridCol w="725805"/>
                <a:gridCol w="700405"/>
                <a:gridCol w="678815"/>
                <a:gridCol w="676275"/>
                <a:gridCol w="596265"/>
                <a:gridCol w="979805"/>
              </a:tblGrid>
              <a:tr h="560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По спи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Сдав.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Предметы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«5»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«4»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«3»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«2»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Усп.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Кач.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СОК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Учитель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0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100%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80%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69%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Соколова Е.А.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Резник Т.П.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9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10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64%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Диль О.П.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Бачанова Л.И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Обществознание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80%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62%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Шабанова С.Б.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Бережнова М.А.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4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Литература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Луценко И.А.</a:t>
                      </a:r>
                      <a:endParaRPr lang="ru-RU" sz="1600"/>
                    </a:p>
                  </a:txBody>
                  <a:tcPr marL="68580" marR="68580" marT="0" marB="0"/>
                </a:tc>
              </a:tr>
              <a:tr h="56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География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64%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Лысова Л.В.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959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Дубровина Н.Н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6415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История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b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0%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36%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Шабанова С.Б.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Результаты итоговой аттестации </a:t>
            </a:r>
            <a:br>
              <a:rPr lang="ru-RU" sz="4000" dirty="0" smtClean="0"/>
            </a:br>
            <a:r>
              <a:rPr lang="ru-RU" sz="4000" dirty="0" smtClean="0"/>
              <a:t>в 9 классе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                        	    </a:t>
            </a:r>
            <a:r>
              <a:rPr lang="ru-RU" b="1" dirty="0" err="1" smtClean="0"/>
              <a:t>Усп</a:t>
            </a:r>
            <a:r>
              <a:rPr lang="ru-RU" b="1" dirty="0"/>
              <a:t>.      </a:t>
            </a:r>
            <a:r>
              <a:rPr lang="ru-RU" b="1" dirty="0" err="1"/>
              <a:t>Кач</a:t>
            </a:r>
            <a:r>
              <a:rPr lang="ru-RU" b="1" dirty="0"/>
              <a:t>.       </a:t>
            </a:r>
            <a:endParaRPr lang="ru-RU" b="1" dirty="0" smtClean="0"/>
          </a:p>
          <a:p>
            <a:pPr>
              <a:buNone/>
            </a:pPr>
            <a:r>
              <a:rPr lang="ru-RU" sz="2800" b="1" dirty="0" smtClean="0"/>
              <a:t>2010 </a:t>
            </a:r>
            <a:r>
              <a:rPr lang="ru-RU" sz="2800" b="1" dirty="0"/>
              <a:t>– 2011 учебный год                100 %    24 %    </a:t>
            </a:r>
            <a:r>
              <a:rPr lang="ru-RU" sz="2800" b="1" dirty="0" smtClean="0"/>
              <a:t>   </a:t>
            </a:r>
            <a:endParaRPr lang="ru-RU" sz="2800" dirty="0"/>
          </a:p>
          <a:p>
            <a:pPr>
              <a:buNone/>
            </a:pPr>
            <a:r>
              <a:rPr lang="ru-RU" sz="2800" b="1" dirty="0"/>
              <a:t>2011 – 2012 учебный год                100 %    50 %    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2012 – 2013 учебный год                100 %     64 %     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2013- 2014 учебный год                   100 %    60 %    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2014- 2015 учебный год                   100 %     25 %   </a:t>
            </a:r>
            <a:endParaRPr lang="ru-RU" sz="2800" dirty="0"/>
          </a:p>
          <a:p>
            <a:pPr>
              <a:buNone/>
            </a:pPr>
            <a:r>
              <a:rPr lang="ru-RU" sz="2800" b="1" dirty="0" smtClean="0"/>
              <a:t>2015-2016 учебный год (с фил.)     100 %     46 %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/>
              <a:t>2016-2017 учебный год (с фил.)     100 %     65 %</a:t>
            </a:r>
            <a:endParaRPr lang="ru-RU" sz="2800" b="1" dirty="0"/>
          </a:p>
          <a:p>
            <a:pPr>
              <a:buNone/>
            </a:pPr>
            <a:r>
              <a:rPr lang="ru-RU" sz="2800" b="1" dirty="0"/>
              <a:t>2017-2018 учебный год (с фил.)      100%     69% </a:t>
            </a:r>
            <a:endParaRPr lang="ru-RU" sz="2800" b="1" dirty="0"/>
          </a:p>
          <a:p>
            <a:pPr>
              <a:buNone/>
            </a:pPr>
            <a:r>
              <a:rPr lang="ru-RU" sz="2800" b="1" dirty="0"/>
              <a:t>2018-2019 учебный год (с фил.)     100%      80%</a:t>
            </a:r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Распределение учащихся 9 класса </a:t>
            </a:r>
            <a:r>
              <a:rPr lang="ru-RU" b="1" dirty="0" smtClean="0"/>
              <a:t>2018-2019 </a:t>
            </a:r>
            <a:r>
              <a:rPr lang="ru-RU" b="1" dirty="0"/>
              <a:t>учебного года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8630" y="1371600"/>
          <a:ext cx="8399780" cy="443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755"/>
                <a:gridCol w="3134360"/>
                <a:gridCol w="2022475"/>
                <a:gridCol w="1615440"/>
                <a:gridCol w="1174750"/>
              </a:tblGrid>
              <a:tr h="420370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ФИО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Название заведения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Факультет, отделение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035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Варавкин Егор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 dirty="0">
                          <a:latin typeface="Times New Roman" charset="0"/>
                          <a:ea typeface="Times New Roman"/>
                          <a:sym typeface="+mn-ea"/>
                        </a:rPr>
                        <a:t>Камыш. колледж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электрик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бюджет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035"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400">
                          <a:latin typeface="Times New Roman" charset="0"/>
                          <a:ea typeface="Times New Roman"/>
                        </a:rPr>
                        <a:t>2</a:t>
                      </a:r>
                      <a:endParaRPr lang="ru-RU" sz="14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cs typeface="Times New Roman" charset="0"/>
                        </a:rPr>
                        <a:t>Володько Полина</a:t>
                      </a:r>
                      <a:endParaRPr lang="ru-RU" sz="1600">
                        <a:latin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ЖНТ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эксплуатация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бюджет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035"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</a:rPr>
                        <a:t>Горчуева Нармина</a:t>
                      </a:r>
                      <a:endParaRPr lang="ru-RU" sz="1600">
                        <a:latin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  <a:sym typeface="+mn-ea"/>
                        </a:rPr>
                        <a:t>школа (Алекс.СШ)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10 класс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035"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</a:rPr>
                        <a:t>Диль Даниил</a:t>
                      </a:r>
                      <a:endParaRPr lang="ru-RU" sz="1600">
                        <a:latin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ЖНТ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эксплутация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бюджет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035"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Егоров Даниил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0035"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</a:rPr>
                        <a:t>Ермилов Дмитрий</a:t>
                      </a:r>
                      <a:endParaRPr lang="ru-RU" sz="1600">
                        <a:latin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ЖНТ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оборудование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бюджет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035"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</a:rPr>
                        <a:t>Лутовинов Тимофей</a:t>
                      </a:r>
                      <a:endParaRPr lang="ru-RU" sz="1600">
                        <a:latin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 charset="0"/>
                        </a:rPr>
                        <a:t>ЖНТ</a:t>
                      </a:r>
                      <a:endParaRPr lang="ru-RU" sz="16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 charset="0"/>
                        </a:rPr>
                        <a:t>оборудование</a:t>
                      </a:r>
                      <a:endParaRPr lang="ru-RU" sz="16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 charset="0"/>
                        </a:rPr>
                        <a:t>бюджет</a:t>
                      </a:r>
                      <a:endParaRPr lang="ru-RU" sz="16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0035"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</a:rPr>
                        <a:t>Ступин Максим</a:t>
                      </a:r>
                      <a:endParaRPr lang="ru-RU" sz="1600">
                        <a:latin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 dirty="0">
                          <a:latin typeface="Times New Roman" charset="0"/>
                          <a:ea typeface="Times New Roman"/>
                        </a:rPr>
                        <a:t>Камыш.  колледж</a:t>
                      </a:r>
                      <a:endParaRPr lang="ru-RU" sz="1600" dirty="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электрик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 charset="0"/>
                        </a:rPr>
                        <a:t>бюджет</a:t>
                      </a:r>
                      <a:endParaRPr lang="ru-RU" sz="16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0035"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</a:rPr>
                        <a:t>Хасиева Назиля</a:t>
                      </a:r>
                      <a:endParaRPr lang="ru-RU" sz="1600">
                        <a:latin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школа (Алекс.СШ)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10 класс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endParaRPr lang="ru-RU" sz="16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494790"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</a:rPr>
                        <a:t>Кубов Иван</a:t>
                      </a:r>
                      <a:endParaRPr lang="ru-RU" sz="1600">
                        <a:latin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 charset="0"/>
                        </a:rPr>
                        <a:t>ЖНТ</a:t>
                      </a:r>
                      <a:endParaRPr lang="ru-RU" sz="16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тракторист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1600">
                          <a:latin typeface="Times New Roman" charset="0"/>
                          <a:ea typeface="Times New Roman"/>
                        </a:rPr>
                        <a:t>бюджет</a:t>
                      </a:r>
                      <a:endParaRPr lang="ru-RU" sz="16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360" y="260645"/>
            <a:ext cx="8229600" cy="1000132"/>
          </a:xfrm>
        </p:spPr>
        <p:txBody>
          <a:bodyPr>
            <a:normAutofit/>
          </a:bodyPr>
          <a:lstStyle/>
          <a:p>
            <a:r>
              <a:rPr lang="ru-RU" sz="2400" b="1" dirty="0"/>
              <a:t>Результаты  итоговой аттестации учащихся 11 класса</a:t>
            </a:r>
            <a:br>
              <a:rPr lang="ru-RU" sz="2400" dirty="0"/>
            </a:br>
            <a:r>
              <a:rPr lang="ru-RU" sz="2400" b="1" dirty="0"/>
              <a:t>МКОУ «Александровская СШ</a:t>
            </a:r>
            <a:r>
              <a:rPr lang="ru-RU" sz="2400" dirty="0"/>
              <a:t>»</a:t>
            </a:r>
            <a:r>
              <a:rPr lang="ru-RU" sz="2400" b="1" dirty="0"/>
              <a:t>  за </a:t>
            </a:r>
            <a:r>
              <a:rPr lang="ru-RU" sz="2400" b="1" dirty="0" smtClean="0"/>
              <a:t>2018 </a:t>
            </a:r>
            <a:r>
              <a:rPr lang="ru-RU" sz="2400" b="1" dirty="0"/>
              <a:t>– </a:t>
            </a:r>
            <a:r>
              <a:rPr lang="ru-RU" sz="2400" b="1" dirty="0" smtClean="0"/>
              <a:t>2019 учебный </a:t>
            </a:r>
            <a:r>
              <a:rPr lang="ru-RU" sz="2400" b="1" dirty="0"/>
              <a:t>год.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360" y="1273810"/>
          <a:ext cx="8282940" cy="4701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789"/>
                <a:gridCol w="2070735"/>
                <a:gridCol w="845185"/>
                <a:gridCol w="982363"/>
                <a:gridCol w="818609"/>
                <a:gridCol w="878229"/>
                <a:gridCol w="888688"/>
                <a:gridCol w="758825"/>
                <a:gridCol w="718517"/>
              </a:tblGrid>
              <a:tr h="974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Ф.И.О. ученика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Русский язык Соколова Е.А.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Математика (Б) Диль О.П.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Обществозн.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Шабанова С.Б.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Математика (П) Диль О.П.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Лемешкин И.И.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Дубровина Н.Н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История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Русецкий С.Ф.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464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Кремер Никита Андреевич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5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3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Милошенко Александра Владимировна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62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0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Средний балл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0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Высший балл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62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0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Минимальный балл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5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0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24/36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3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42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27</a:t>
                      </a: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0380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r>
              <a:rPr lang="ru-RU" sz="3600" b="1" dirty="0"/>
              <a:t>Распределение </a:t>
            </a:r>
            <a:r>
              <a:rPr lang="ru-RU" sz="3600" b="1" dirty="0" smtClean="0"/>
              <a:t>выпускников  </a:t>
            </a:r>
            <a:r>
              <a:rPr lang="ru-RU" sz="3600" b="1" dirty="0"/>
              <a:t>11 класса </a:t>
            </a:r>
            <a:r>
              <a:rPr lang="ru-RU" sz="3600" b="1" dirty="0" smtClean="0"/>
              <a:t>2018-2019 </a:t>
            </a:r>
            <a:r>
              <a:rPr lang="ru-RU" sz="3600" b="1" dirty="0"/>
              <a:t>учебного года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72805" cy="5192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15"/>
                <a:gridCol w="2254250"/>
                <a:gridCol w="2125047"/>
                <a:gridCol w="1889760"/>
                <a:gridCol w="1499248"/>
              </a:tblGrid>
              <a:tr h="728755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ФИО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Название заведения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Факультет, отделение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87939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2000" b="1">
                          <a:latin typeface="Times New Roman" charset="0"/>
                          <a:ea typeface="Times New Roman"/>
                        </a:rPr>
                        <a:t>1</a:t>
                      </a:r>
                      <a:endParaRPr lang="ru-RU" sz="20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charset="0"/>
                          <a:ea typeface="Times New Roman"/>
                        </a:rPr>
                        <a:t>Кремер Никита Андреевич</a:t>
                      </a:r>
                      <a:endParaRPr lang="ru-RU" sz="2000" b="1" dirty="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 charset="0"/>
                        </a:rPr>
                        <a:t>Камышинский колледж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2000" b="1">
                          <a:latin typeface="Times New Roman" charset="0"/>
                        </a:rPr>
                        <a:t>электрик</a:t>
                      </a:r>
                      <a:endParaRPr lang="ru-RU" sz="2000" b="1">
                        <a:latin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29225" algn="l"/>
                        </a:tabLst>
                      </a:pPr>
                      <a:r>
                        <a:rPr lang="ru-RU" sz="2000" b="1">
                          <a:cs typeface="Times New Roman" charset="0"/>
                        </a:rPr>
                        <a:t>Бюджет</a:t>
                      </a:r>
                      <a:endParaRPr lang="ru-RU" sz="2000" b="1"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487939">
                <a:tc>
                  <a:txBody>
                    <a:bodyPr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229225" algn="l"/>
                        </a:tabLst>
                      </a:pPr>
                      <a:r>
                        <a:rPr lang="ru-RU" sz="2000" b="1">
                          <a:latin typeface="Times New Roman" charset="0"/>
                          <a:ea typeface="Times New Roman"/>
                        </a:rPr>
                        <a:t>2</a:t>
                      </a:r>
                      <a:endParaRPr lang="ru-RU" sz="20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2000" b="1" dirty="0">
                          <a:latin typeface="Times New Roman" charset="0"/>
                          <a:ea typeface="Times New Roman"/>
                        </a:rPr>
                        <a:t>Милошенко Ирина Александровна</a:t>
                      </a:r>
                      <a:endParaRPr lang="ru-RU" sz="2000" b="1" dirty="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229225" algn="l"/>
                        </a:tabLst>
                      </a:pPr>
                      <a:r>
                        <a:rPr lang="ru-RU" sz="2000" b="1" dirty="0">
                          <a:latin typeface="Times New Roman" charset="0"/>
                          <a:ea typeface="Times New Roman"/>
                        </a:rPr>
                        <a:t>Камышинский ТУ</a:t>
                      </a:r>
                      <a:endParaRPr lang="ru-RU" sz="2000" b="1" dirty="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229225" algn="l"/>
                        </a:tabLst>
                      </a:pPr>
                      <a:r>
                        <a:rPr lang="ru-RU" sz="2000" b="1">
                          <a:latin typeface="Times New Roman" charset="0"/>
                        </a:rPr>
                        <a:t>инженер</a:t>
                      </a:r>
                      <a:endParaRPr lang="ru-RU" sz="2000" b="1">
                        <a:latin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just" defTabSz="-635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229225" algn="l"/>
                        </a:tabLst>
                      </a:pPr>
                      <a:r>
                        <a:rPr lang="ru-RU" sz="2000" b="1">
                          <a:cs typeface="Times New Roman" charset="0"/>
                        </a:rPr>
                        <a:t>бюджет</a:t>
                      </a:r>
                      <a:endParaRPr lang="ru-RU" sz="2000" b="1"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9690"/>
            <a:ext cx="8229600" cy="1016635"/>
          </a:xfrm>
        </p:spPr>
        <p:txBody>
          <a:bodyPr>
            <a:normAutofit fontScale="90000"/>
          </a:bodyPr>
          <a:p>
            <a:r>
              <a:rPr lang="ru-RU" altLang="en-US"/>
              <a:t>Мониторинг</a:t>
            </a:r>
            <a:br>
              <a:rPr lang="ru-RU" altLang="en-US"/>
            </a:br>
            <a:r>
              <a:rPr lang="ru-RU" altLang="en-US"/>
              <a:t>ВПР 4 класс</a:t>
            </a:r>
            <a:endParaRPr lang="ru-RU" altLang="en-US"/>
          </a:p>
        </p:txBody>
      </p:sp>
      <p:graphicFrame>
        <p:nvGraphicFramePr>
          <p:cNvPr id="0" name="Таблица -1"/>
          <p:cNvGraphicFramePr/>
          <p:nvPr/>
        </p:nvGraphicFramePr>
        <p:xfrm>
          <a:off x="4572000" y="2606040"/>
          <a:ext cx="0" cy="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0"/>
                <a:gridCol w="0"/>
                <a:gridCol w="0"/>
                <a:gridCol w="0"/>
                <a:gridCol w="0"/>
                <a:gridCol w="0"/>
                <a:gridCol w="0"/>
              </a:tblGrid>
              <a:tr h="0"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b="0" u="none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vert="horz" anchor="t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360" y="1196340"/>
          <a:ext cx="8229600" cy="430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35"/>
                <a:gridCol w="3138805"/>
                <a:gridCol w="965835"/>
                <a:gridCol w="991870"/>
                <a:gridCol w="874395"/>
                <a:gridCol w="834390"/>
                <a:gridCol w="966470"/>
              </a:tblGrid>
              <a:tr h="1783080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charset="0"/>
                          <a:ea typeface="Times New Roman"/>
                          <a:cs typeface="Times New Roman" charset="0"/>
                        </a:rPr>
                        <a:t>№</a:t>
                      </a:r>
                      <a:endParaRPr lang="ru-RU" sz="2800" dirty="0">
                        <a:latin typeface="Times New Roman" charset="0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 charset="0"/>
                        </a:rPr>
                        <a:t>Предметы</a:t>
                      </a:r>
                      <a:endParaRPr lang="ru-RU" sz="2800">
                        <a:latin typeface="Times New Roman"/>
                        <a:ea typeface="Times New Roman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Ср. балл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«5»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charset="0"/>
                          <a:ea typeface="Times New Roman"/>
                        </a:rPr>
                        <a:t>«4»</a:t>
                      </a:r>
                      <a:endParaRPr lang="ru-RU" sz="28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 charset="0"/>
                          <a:ea typeface="Times New Roman"/>
                        </a:rPr>
                        <a:t>«3»</a:t>
                      </a:r>
                      <a:endParaRPr lang="ru-RU" sz="2800" b="1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charset="0"/>
                          <a:ea typeface="Times New Roman"/>
                        </a:rPr>
                        <a:t>«2»</a:t>
                      </a:r>
                      <a:endParaRPr lang="ru-RU" sz="2800">
                        <a:latin typeface="Times New Roman" charset="0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1026160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Математика (писали 9 )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5490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Русский язык (писали 9)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3,6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6760"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Окружающий мир (писали 9)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3,6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5662</Words>
  <Application>WPS Presentation</Application>
  <PresentationFormat>Экран (4:3)</PresentationFormat>
  <Paragraphs>940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Тема Office</vt:lpstr>
      <vt:lpstr>Педсовет 27.08.19.</vt:lpstr>
      <vt:lpstr>Успеваемость</vt:lpstr>
      <vt:lpstr>Успеваемость (общая)</vt:lpstr>
      <vt:lpstr> Результаты итоговой аттестации учащихся 9 класса  за 2018 – 2019 учебный год. </vt:lpstr>
      <vt:lpstr>Результаты итоговой аттестации  в 9 классе</vt:lpstr>
      <vt:lpstr>Распределение учащихся 9 класса 2018-2019 учебного года</vt:lpstr>
      <vt:lpstr>Результаты  итоговой аттестации учащихся 11 класса МКОУ «Александровская СШ»  за 2018 – 2019 учебный год.</vt:lpstr>
      <vt:lpstr>Распределение выпускников  11 класса 2018-2019 учебного года</vt:lpstr>
      <vt:lpstr>Мониторинг ВПР 4 класс</vt:lpstr>
      <vt:lpstr> Мониторинг  ВПР 5 класс </vt:lpstr>
      <vt:lpstr>Мониторинг  ВПР 6 класс</vt:lpstr>
      <vt:lpstr> Мониторинг  ВПР 7 класс</vt:lpstr>
      <vt:lpstr>Мониторинг  ВПР 11 класс</vt:lpstr>
      <vt:lpstr>Муниципальная контрольная работа в 1 классе</vt:lpstr>
      <vt:lpstr>Муниципальная контрольная работа по математике</vt:lpstr>
      <vt:lpstr>   План   учебно-методической работы Муниципального казённого общеобразовательного учреждения</vt:lpstr>
      <vt:lpstr>Тема школы</vt:lpstr>
      <vt:lpstr>Цель</vt:lpstr>
      <vt:lpstr>Задачи</vt:lpstr>
      <vt:lpstr>Направления плана</vt:lpstr>
      <vt:lpstr>Направления плана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29.08.14.</dc:title>
  <dc:creator>li</dc:creator>
  <cp:lastModifiedBy>Elena</cp:lastModifiedBy>
  <cp:revision>42</cp:revision>
  <dcterms:created xsi:type="dcterms:W3CDTF">2014-08-29T05:12:00Z</dcterms:created>
  <dcterms:modified xsi:type="dcterms:W3CDTF">2019-08-26T07:36:08Z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1049-10.1.0.5671</vt:lpwstr>
  </property>
</Properties>
</file>